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6"/>
  </p:notesMasterIdLst>
  <p:sldIdLst>
    <p:sldId id="289" r:id="rId2"/>
    <p:sldId id="300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57" r:id="rId13"/>
    <p:sldId id="256" r:id="rId14"/>
    <p:sldId id="259" r:id="rId15"/>
    <p:sldId id="260" r:id="rId16"/>
    <p:sldId id="262" r:id="rId17"/>
    <p:sldId id="261" r:id="rId18"/>
    <p:sldId id="270" r:id="rId19"/>
    <p:sldId id="263" r:id="rId20"/>
    <p:sldId id="265" r:id="rId21"/>
    <p:sldId id="266" r:id="rId22"/>
    <p:sldId id="267" r:id="rId23"/>
    <p:sldId id="268" r:id="rId24"/>
    <p:sldId id="26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043" autoAdjust="0"/>
    <p:restoredTop sz="92101" autoAdjust="0"/>
  </p:normalViewPr>
  <p:slideViewPr>
    <p:cSldViewPr snapToGrid="0">
      <p:cViewPr varScale="1">
        <p:scale>
          <a:sx n="114" d="100"/>
          <a:sy n="114" d="100"/>
        </p:scale>
        <p:origin x="-24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0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0C1DB-7D37-4FFE-A568-93966F34FF5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E0BE5-8B8B-47DE-9D4C-5AD8318E4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091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E0BE5-8B8B-47DE-9D4C-5AD8318E4CE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2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6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98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36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659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013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549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31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6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02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59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858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56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62001"/>
            <a:ext cx="12192000" cy="7620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95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Представляю вашему вниманию визитную карточку воспитателя.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Комендантова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Елена Григорьевна.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МДОУ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«Детский Сад №24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ru-RU" dirty="0" smtClean="0">
                <a:solidFill>
                  <a:schemeClr val="bg1"/>
                </a:solidFill>
              </a:rPr>
              <a:t>Золотая рыбка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г. Кимры.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Песни Из Фильмов - Вступительная Тема (Из К-Ф 'усатый Нянь'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48968.2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23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8640"/>
            <a:ext cx="12192000" cy="7406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Mistral" panose="03090702030407020403" pitchFamily="66" charset="0"/>
              </a:rPr>
              <a:t>О себе.</a:t>
            </a:r>
            <a:endParaRPr lang="ru-RU" dirty="0"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06097"/>
            <a:ext cx="6617846" cy="4351338"/>
          </a:xfrm>
        </p:spPr>
        <p:txBody>
          <a:bodyPr>
            <a:normAutofit fontScale="62500" lnSpcReduction="20000"/>
          </a:bodyPr>
          <a:lstStyle/>
          <a:p>
            <a:r>
              <a:rPr lang="ru-RU" sz="4100" dirty="0" smtClean="0">
                <a:latin typeface="Mistral" panose="03090702030407020403" pitchFamily="66" charset="0"/>
              </a:rPr>
              <a:t>Улыбка-это моё лицо! Смех – это мой характер! Радость – это моя жизнь!</a:t>
            </a:r>
          </a:p>
          <a:p>
            <a:r>
              <a:rPr lang="ru-RU" sz="4100" dirty="0" smtClean="0">
                <a:latin typeface="Mistral" panose="03090702030407020403" pitchFamily="66" charset="0"/>
              </a:rPr>
              <a:t>И радость действительно приносят ДЕТИ!</a:t>
            </a:r>
          </a:p>
          <a:p>
            <a:r>
              <a:rPr lang="ru-RU" sz="4100" dirty="0" smtClean="0">
                <a:latin typeface="Mistral" panose="03090702030407020403" pitchFamily="66" charset="0"/>
              </a:rPr>
              <a:t>А слышала их звонкий смех, сама невольно улыбаешься.</a:t>
            </a:r>
          </a:p>
          <a:p>
            <a:r>
              <a:rPr lang="ru-RU" sz="4100" dirty="0" smtClean="0">
                <a:latin typeface="Mistral" panose="03090702030407020403" pitchFamily="66" charset="0"/>
              </a:rPr>
              <a:t>Я рада, что выбрала профессию воспитателя!</a:t>
            </a:r>
          </a:p>
          <a:p>
            <a:pPr marL="0" indent="0">
              <a:buNone/>
            </a:pPr>
            <a:endParaRPr lang="ru-RU" sz="32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Mistral" panose="03090702030407020403" pitchFamily="66" charset="0"/>
              </a:rPr>
              <a:t>Моё кредо: работать лучше ,чем вчера, а завтра лучше ,чем сегодня.</a:t>
            </a:r>
          </a:p>
          <a:p>
            <a:pPr marL="0" indent="0">
              <a:buNone/>
            </a:pPr>
            <a:endParaRPr lang="ru-RU" sz="4000" dirty="0"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ru-RU" sz="4000" dirty="0" smtClean="0">
              <a:latin typeface="Mistral" panose="03090702030407020403" pitchFamily="66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Mistral" panose="03090702030407020403" pitchFamily="66" charset="0"/>
              </a:rPr>
              <a:t>Теперь вы знаете обо мне всю правду.</a:t>
            </a:r>
            <a:endParaRPr lang="ru-RU" sz="4500" dirty="0">
              <a:latin typeface="Mistral" panose="03090702030407020403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51794" y="649626"/>
            <a:ext cx="5197006" cy="38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41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250" advTm="24000">
        <p:fade/>
      </p:transition>
    </mc:Choice>
    <mc:Fallback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4320"/>
            <a:ext cx="12192000" cy="7406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2324" y="2268876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cs typeface="Aharoni" panose="02010803020104030203" pitchFamily="2" charset="-79"/>
              </a:rPr>
              <a:t>А теперь о моей работе.</a:t>
            </a:r>
            <a:endParaRPr lang="ru-RU" sz="54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58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352" y="3634629"/>
            <a:ext cx="2878647" cy="28658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1012" y="2418248"/>
            <a:ext cx="4776717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Организация работы по народной культуре с детьми.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Презентация опыта работы.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" y="3743811"/>
            <a:ext cx="2878647" cy="2865853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878647" cy="2865853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3353" y="0"/>
            <a:ext cx="2878647" cy="2865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4842" y="2294104"/>
            <a:ext cx="4905701" cy="19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58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3945"/>
            <a:ext cx="12365501" cy="70303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7613" y="168648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Если крикнет рать святая: «Кинь ты Русь, живи в раю!», Я скажу: «Не надо рая, Дайте родину мою».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1170" y="5160987"/>
            <a:ext cx="9144000" cy="1655762"/>
          </a:xfrm>
        </p:spPr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3600" dirty="0" smtClean="0">
                <a:solidFill>
                  <a:schemeClr val="bg1"/>
                </a:solidFill>
              </a:rPr>
              <a:t>Есенин С.А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1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966" y="0"/>
            <a:ext cx="12334966" cy="76246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066" y="9805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Цель:</a:t>
            </a:r>
            <a:br>
              <a:rPr lang="ru-RU" dirty="0" smtClean="0"/>
            </a:br>
            <a:r>
              <a:rPr lang="ru-RU" sz="3600" b="1" dirty="0" smtClean="0"/>
              <a:t>Ознакомление с бытом, народными праздниками и культурными особенностями людей на Руси</a:t>
            </a:r>
            <a:r>
              <a:rPr lang="ru-RU" sz="3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Задачи</a:t>
            </a:r>
            <a:br>
              <a:rPr lang="ru-RU" dirty="0" smtClean="0"/>
            </a:br>
            <a:r>
              <a:rPr lang="ru-RU" b="1" dirty="0" smtClean="0"/>
              <a:t>-</a:t>
            </a:r>
            <a:r>
              <a:rPr lang="ru-RU" sz="3600" b="1" dirty="0" smtClean="0"/>
              <a:t>Развивать речь средствами фольклора.</a:t>
            </a:r>
            <a:br>
              <a:rPr lang="ru-RU" sz="3600" b="1" dirty="0" smtClean="0"/>
            </a:br>
            <a:r>
              <a:rPr lang="ru-RU" sz="3600" b="1" dirty="0" smtClean="0"/>
              <a:t>-Развивать эмоционально-познавательный интерес к культурному  наследию России.</a:t>
            </a:r>
            <a:br>
              <a:rPr lang="ru-RU" sz="3600" b="1" dirty="0" smtClean="0"/>
            </a:br>
            <a:r>
              <a:rPr lang="ru-RU" sz="3600" b="1" dirty="0" smtClean="0"/>
              <a:t>-Расширить и углубить представление детей о жизнедеятельности людей на Руси.</a:t>
            </a:r>
            <a:br>
              <a:rPr lang="ru-RU" sz="3600" b="1" dirty="0" smtClean="0"/>
            </a:br>
            <a:r>
              <a:rPr lang="ru-RU" sz="3600" b="1" dirty="0" smtClean="0"/>
              <a:t>-Формирование эстетически-нравственных представлений о Родине средствами русского народного устного творчества</a:t>
            </a:r>
            <a:br>
              <a:rPr lang="ru-RU" sz="3600" b="1" dirty="0" smtClean="0"/>
            </a:br>
            <a:r>
              <a:rPr lang="ru-RU" sz="3600" b="1" dirty="0" smtClean="0"/>
              <a:t>-Осуществлять сравнении прошлого и современного укладов жизни русских людей.</a:t>
            </a:r>
            <a:br>
              <a:rPr lang="ru-RU" sz="3600" b="1" dirty="0" smtClean="0"/>
            </a:br>
            <a:r>
              <a:rPr lang="ru-RU" sz="3600" b="1" dirty="0" smtClean="0"/>
              <a:t>-Воспитывать уважение отношение к традициям славянской культуры.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61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22" y="449531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   Формы работы: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4982815" y="3694420"/>
            <a:ext cx="1939881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Формы</a:t>
            </a:r>
          </a:p>
          <a:p>
            <a:pPr algn="ctr"/>
            <a:r>
              <a:rPr lang="ru-RU" dirty="0" smtClean="0"/>
              <a:t>работы 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973804" y="2858999"/>
            <a:ext cx="2080498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Итоги, наши достижения.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973803" y="4302897"/>
            <a:ext cx="2117203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Праздники и развлечения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3054301" y="2038898"/>
            <a:ext cx="1939881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Занятия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4994181" y="2038898"/>
            <a:ext cx="1939881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Создание коллекций, гербов. 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6934061" y="2038898"/>
            <a:ext cx="1939881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Посещение русской избы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8885310" y="3021313"/>
            <a:ext cx="2073422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Кружковая работа.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8885310" y="4445484"/>
            <a:ext cx="2073422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Экскурсии, посещение музея.</a:t>
            </a:r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2936417" y="5350926"/>
            <a:ext cx="1939881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9" name="Овал 38"/>
          <p:cNvSpPr/>
          <p:nvPr/>
        </p:nvSpPr>
        <p:spPr>
          <a:xfrm>
            <a:off x="7029214" y="5350926"/>
            <a:ext cx="1939881" cy="130829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Встреча с интересны-ми людьми</a:t>
            </a:r>
            <a:endParaRPr lang="ru-RU" dirty="0"/>
          </a:p>
        </p:txBody>
      </p:sp>
      <p:cxnSp>
        <p:nvCxnSpPr>
          <p:cNvPr id="46" name="Прямая со стрелкой 45"/>
          <p:cNvCxnSpPr>
            <a:stCxn id="20" idx="1"/>
            <a:endCxn id="31" idx="5"/>
          </p:cNvCxnSpPr>
          <p:nvPr/>
        </p:nvCxnSpPr>
        <p:spPr>
          <a:xfrm flipH="1" flipV="1">
            <a:off x="4710093" y="3155598"/>
            <a:ext cx="556811" cy="730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20" idx="2"/>
            <a:endCxn id="29" idx="6"/>
          </p:cNvCxnSpPr>
          <p:nvPr/>
        </p:nvCxnSpPr>
        <p:spPr>
          <a:xfrm flipH="1" flipV="1">
            <a:off x="3054302" y="3513147"/>
            <a:ext cx="1928513" cy="835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20" idx="7"/>
            <a:endCxn id="33" idx="3"/>
          </p:cNvCxnSpPr>
          <p:nvPr/>
        </p:nvCxnSpPr>
        <p:spPr>
          <a:xfrm flipV="1">
            <a:off x="6638607" y="3155598"/>
            <a:ext cx="579543" cy="730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endCxn id="35" idx="2"/>
          </p:cNvCxnSpPr>
          <p:nvPr/>
        </p:nvCxnSpPr>
        <p:spPr>
          <a:xfrm flipV="1">
            <a:off x="6874624" y="3675461"/>
            <a:ext cx="2010686" cy="461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20" idx="0"/>
            <a:endCxn id="32" idx="4"/>
          </p:cNvCxnSpPr>
          <p:nvPr/>
        </p:nvCxnSpPr>
        <p:spPr>
          <a:xfrm flipV="1">
            <a:off x="5952756" y="3347194"/>
            <a:ext cx="11366" cy="347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20" idx="6"/>
            <a:endCxn id="36" idx="2"/>
          </p:cNvCxnSpPr>
          <p:nvPr/>
        </p:nvCxnSpPr>
        <p:spPr>
          <a:xfrm>
            <a:off x="6922696" y="4348568"/>
            <a:ext cx="1962614" cy="751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20" idx="5"/>
            <a:endCxn id="39" idx="1"/>
          </p:cNvCxnSpPr>
          <p:nvPr/>
        </p:nvCxnSpPr>
        <p:spPr>
          <a:xfrm>
            <a:off x="6638607" y="4811120"/>
            <a:ext cx="674696" cy="731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218645">
            <a:off x="9573576" y="234839"/>
            <a:ext cx="1667498" cy="26993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11036">
            <a:off x="830779" y="66315"/>
            <a:ext cx="1688746" cy="27337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163" y="5542522"/>
            <a:ext cx="705640" cy="114230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2011" y="5176821"/>
            <a:ext cx="733838" cy="1187955"/>
          </a:xfrm>
          <a:prstGeom prst="rect">
            <a:avLst/>
          </a:prstGeom>
        </p:spPr>
      </p:pic>
      <p:cxnSp>
        <p:nvCxnSpPr>
          <p:cNvPr id="26" name="Прямая со стрелкой 25"/>
          <p:cNvCxnSpPr>
            <a:endCxn id="30" idx="6"/>
          </p:cNvCxnSpPr>
          <p:nvPr/>
        </p:nvCxnSpPr>
        <p:spPr>
          <a:xfrm flipH="1">
            <a:off x="3091006" y="4553661"/>
            <a:ext cx="1962614" cy="403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0" idx="3"/>
            <a:endCxn id="37" idx="7"/>
          </p:cNvCxnSpPr>
          <p:nvPr/>
        </p:nvCxnSpPr>
        <p:spPr>
          <a:xfrm flipH="1">
            <a:off x="4592209" y="4811120"/>
            <a:ext cx="674695" cy="731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1095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проведения занятий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Традиционные</a:t>
            </a:r>
          </a:p>
          <a:p>
            <a:r>
              <a:rPr lang="ru-RU" sz="4000" dirty="0" smtClean="0"/>
              <a:t>Тематические</a:t>
            </a:r>
          </a:p>
          <a:p>
            <a:r>
              <a:rPr lang="ru-RU" sz="4000" dirty="0" smtClean="0"/>
              <a:t>Сюжетные</a:t>
            </a:r>
          </a:p>
          <a:p>
            <a:r>
              <a:rPr lang="ru-RU" sz="4000" dirty="0" smtClean="0"/>
              <a:t>Интегрированные</a:t>
            </a:r>
          </a:p>
          <a:p>
            <a:r>
              <a:rPr lang="ru-RU" sz="4000" dirty="0" smtClean="0"/>
              <a:t>Беседы</a:t>
            </a:r>
          </a:p>
          <a:p>
            <a:r>
              <a:rPr lang="ru-RU" sz="4000" dirty="0" smtClean="0"/>
              <a:t>Экскурсии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5989" y="1690688"/>
            <a:ext cx="5171647" cy="43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291657">
            <a:off x="-956280" y="3125845"/>
            <a:ext cx="4286250" cy="27908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40094">
            <a:off x="8800961" y="2914749"/>
            <a:ext cx="4286250" cy="2790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Мини-музей </a:t>
            </a:r>
            <a:r>
              <a:rPr lang="en-US" dirty="0" smtClean="0"/>
              <a:t>“</a:t>
            </a:r>
            <a:r>
              <a:rPr lang="ru-RU" dirty="0" smtClean="0"/>
              <a:t>Русская изба</a:t>
            </a:r>
            <a:r>
              <a:rPr lang="en-US" dirty="0" smtClean="0"/>
              <a:t>”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7914" y="1247999"/>
            <a:ext cx="5576341" cy="5610001"/>
          </a:xfrm>
        </p:spPr>
      </p:pic>
      <p:sp>
        <p:nvSpPr>
          <p:cNvPr id="4" name="Шестиугольник 3"/>
          <p:cNvSpPr/>
          <p:nvPr/>
        </p:nvSpPr>
        <p:spPr>
          <a:xfrm>
            <a:off x="5174566" y="3302733"/>
            <a:ext cx="1842867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Русская изба.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1978855" y="1825625"/>
            <a:ext cx="1842867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Русская печь.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8158088" y="1825625"/>
            <a:ext cx="1842867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Предметы быта.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8264183" y="3437670"/>
            <a:ext cx="1842867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Люлька с куклой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8142259" y="5049715"/>
            <a:ext cx="1858695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Устройство народного творчества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>
            <a:stCxn id="4" idx="4"/>
            <a:endCxn id="5" idx="0"/>
          </p:cNvCxnSpPr>
          <p:nvPr/>
        </p:nvCxnSpPr>
        <p:spPr>
          <a:xfrm flipH="1" flipV="1">
            <a:off x="3821722" y="2564179"/>
            <a:ext cx="1722121" cy="738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3"/>
          </p:cNvCxnSpPr>
          <p:nvPr/>
        </p:nvCxnSpPr>
        <p:spPr>
          <a:xfrm flipH="1">
            <a:off x="3653602" y="4041287"/>
            <a:ext cx="1520964" cy="67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</p:cNvCxnSpPr>
          <p:nvPr/>
        </p:nvCxnSpPr>
        <p:spPr>
          <a:xfrm flipH="1">
            <a:off x="3821720" y="4779841"/>
            <a:ext cx="1722123" cy="1008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5"/>
          </p:cNvCxnSpPr>
          <p:nvPr/>
        </p:nvCxnSpPr>
        <p:spPr>
          <a:xfrm flipV="1">
            <a:off x="6648156" y="2564179"/>
            <a:ext cx="1494103" cy="738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0"/>
            <a:endCxn id="10" idx="3"/>
          </p:cNvCxnSpPr>
          <p:nvPr/>
        </p:nvCxnSpPr>
        <p:spPr>
          <a:xfrm>
            <a:off x="7017433" y="4041287"/>
            <a:ext cx="1246750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1"/>
            <a:endCxn id="11" idx="3"/>
          </p:cNvCxnSpPr>
          <p:nvPr/>
        </p:nvCxnSpPr>
        <p:spPr>
          <a:xfrm>
            <a:off x="6648156" y="4779841"/>
            <a:ext cx="1494103" cy="1008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6171" y="264375"/>
            <a:ext cx="2016604" cy="1493781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856929" y="3370201"/>
            <a:ext cx="1842867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Игрушки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Шестиугольник 23"/>
          <p:cNvSpPr/>
          <p:nvPr/>
        </p:nvSpPr>
        <p:spPr>
          <a:xfrm>
            <a:off x="1990311" y="5015768"/>
            <a:ext cx="1842867" cy="147710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Обереги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9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  <p:bldP spid="10" grpId="0" animBg="1"/>
      <p:bldP spid="11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716" y="-26042"/>
            <a:ext cx="12621718" cy="68840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31" r="18564"/>
          <a:stretch/>
        </p:blipFill>
        <p:spPr>
          <a:xfrm>
            <a:off x="-359284" y="-80946"/>
            <a:ext cx="4300026" cy="3214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2" t="11507" b="20596"/>
          <a:stretch/>
        </p:blipFill>
        <p:spPr>
          <a:xfrm>
            <a:off x="6549798" y="-84820"/>
            <a:ext cx="5828838" cy="3218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36" r="15737"/>
          <a:stretch/>
        </p:blipFill>
        <p:spPr>
          <a:xfrm>
            <a:off x="-241716" y="3583395"/>
            <a:ext cx="4295317" cy="306094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64" t="6411" r="5813"/>
          <a:stretch/>
        </p:blipFill>
        <p:spPr>
          <a:xfrm>
            <a:off x="3938953" y="173136"/>
            <a:ext cx="3868616" cy="6471199"/>
          </a:xfrm>
        </p:spPr>
      </p:pic>
      <p:sp>
        <p:nvSpPr>
          <p:cNvPr id="8" name="TextBox 7"/>
          <p:cNvSpPr txBox="1"/>
          <p:nvPr/>
        </p:nvSpPr>
        <p:spPr>
          <a:xfrm>
            <a:off x="5078437" y="2897781"/>
            <a:ext cx="1659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Русская изба.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19" t="12308" r="10512"/>
          <a:stretch/>
        </p:blipFill>
        <p:spPr>
          <a:xfrm>
            <a:off x="8032652" y="3233110"/>
            <a:ext cx="3578903" cy="35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3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8002" y="-1"/>
            <a:ext cx="12621718" cy="69916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387" y="559997"/>
            <a:ext cx="11138941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Печь греет и варит. Печёт и жарит.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Она накормит, обсушит и порадует душу.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98577"/>
            <a:ext cx="4612564" cy="345942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2099" y="2976628"/>
            <a:ext cx="2690032" cy="3604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8" r="8198"/>
          <a:stretch/>
        </p:blipFill>
        <p:spPr>
          <a:xfrm>
            <a:off x="4612564" y="3398577"/>
            <a:ext cx="3503054" cy="34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8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9307" y="-3914159"/>
            <a:ext cx="12711659" cy="1088061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6" r="12779"/>
          <a:stretch/>
        </p:blipFill>
        <p:spPr>
          <a:xfrm>
            <a:off x="218940" y="1027906"/>
            <a:ext cx="5301688" cy="3837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31358" y="196996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Комендантова </a:t>
            </a:r>
            <a:br>
              <a:rPr lang="ru-RU" sz="3600" dirty="0"/>
            </a:br>
            <a:r>
              <a:rPr lang="ru-RU" sz="3600" dirty="0"/>
              <a:t>Елена</a:t>
            </a:r>
            <a:br>
              <a:rPr lang="ru-RU" sz="3600" dirty="0"/>
            </a:br>
            <a:r>
              <a:rPr lang="ru-RU" sz="3600" dirty="0"/>
              <a:t>Григорьевна.</a:t>
            </a:r>
            <a:br>
              <a:rPr lang="ru-RU" sz="3600" dirty="0"/>
            </a:br>
            <a:r>
              <a:rPr lang="ru-RU" sz="3600" dirty="0"/>
              <a:t>МДОУ Детский сад №24</a:t>
            </a:r>
            <a:r>
              <a:rPr lang="en-US" sz="3600" dirty="0"/>
              <a:t>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en-US" sz="3600" dirty="0"/>
              <a:t>“</a:t>
            </a:r>
            <a:r>
              <a:rPr lang="ru-RU" sz="3600" dirty="0"/>
              <a:t>Золотая рыбка</a:t>
            </a:r>
            <a:r>
              <a:rPr lang="en-US" sz="3600" dirty="0"/>
              <a:t>”.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Стаж работы </a:t>
            </a:r>
            <a:r>
              <a:rPr lang="ru-RU" sz="3600" dirty="0" smtClean="0"/>
              <a:t>17 </a:t>
            </a:r>
            <a:r>
              <a:rPr lang="ru-RU" sz="3600" dirty="0"/>
              <a:t>лет.</a:t>
            </a:r>
            <a:br>
              <a:rPr lang="ru-RU" sz="3600" dirty="0"/>
            </a:br>
            <a:r>
              <a:rPr lang="ru-RU" sz="3600" dirty="0"/>
              <a:t>Первая квалификационная категория.</a:t>
            </a:r>
          </a:p>
        </p:txBody>
      </p:sp>
    </p:spTree>
    <p:extLst>
      <p:ext uri="{BB962C8B-B14F-4D97-AF65-F5344CB8AC3E}">
        <p14:creationId xmlns:p14="http://schemas.microsoft.com/office/powerpoint/2010/main" xmlns="" val="68970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fade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716" y="-26042"/>
            <a:ext cx="12621718" cy="70458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3987" y="996189"/>
            <a:ext cx="4489361" cy="1325563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Предметы русского быта.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4646" y="3568130"/>
            <a:ext cx="4351772" cy="3263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716" y="3568130"/>
            <a:ext cx="4386494" cy="3289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0287" y="365125"/>
            <a:ext cx="4660311" cy="349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3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621718" cy="69635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152" y="1146892"/>
            <a:ext cx="5452241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Ай, люли, </a:t>
            </a:r>
            <a:r>
              <a:rPr lang="ru-RU" dirty="0" err="1" smtClean="0">
                <a:solidFill>
                  <a:schemeClr val="bg1"/>
                </a:solidFill>
              </a:rPr>
              <a:t>люленьки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Прилетели гуленьки,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Сели гуля на кровать.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Стали гули ворковать,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Стала Маша засыпать.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537975" y="1107645"/>
            <a:ext cx="5851126" cy="4388344"/>
          </a:xfrm>
          <a:effectLst>
            <a:glow>
              <a:schemeClr val="accent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45388"/>
            <a:ext cx="4283484" cy="3212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001" y="965824"/>
            <a:ext cx="1319378" cy="15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4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161" y="0"/>
            <a:ext cx="12621718" cy="69714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9768" y="4601396"/>
            <a:ext cx="6219682" cy="153537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Устное народное творчество.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175"/>
          <a:stretch/>
        </p:blipFill>
        <p:spPr>
          <a:xfrm>
            <a:off x="6802773" y="113469"/>
            <a:ext cx="5801784" cy="31688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161" y="2568948"/>
            <a:ext cx="5870029" cy="4402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490" y="622755"/>
            <a:ext cx="4965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Уголок народного промысла.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1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716" y="-26043"/>
            <a:ext cx="12621718" cy="70036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                         Игрушки.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966666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74" y="2179892"/>
            <a:ext cx="5233182" cy="39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00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1716" y="-26042"/>
            <a:ext cx="12621718" cy="6884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0128" y="365125"/>
            <a:ext cx="5923671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Обереги.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472" y="2351918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25334" y="1148744"/>
            <a:ext cx="6268948" cy="47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9830" y="-4022610"/>
            <a:ext cx="12711659" cy="108806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14543">
            <a:off x="2861871" y="1459588"/>
            <a:ext cx="10515600" cy="1325563"/>
          </a:xfrm>
        </p:spPr>
        <p:txBody>
          <a:bodyPr>
            <a:normAutofit/>
          </a:bodyPr>
          <a:lstStyle/>
          <a:p>
            <a:r>
              <a:rPr lang="ru-RU" sz="8800" dirty="0" smtClean="0">
                <a:latin typeface="Mistral" panose="03090702030407020403" pitchFamily="66" charset="0"/>
              </a:rPr>
              <a:t>Немного о себе:</a:t>
            </a:r>
            <a:endParaRPr lang="ru-RU" sz="88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79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00100" y="-2269967"/>
            <a:ext cx="13167360" cy="95129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80" y="170252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Mistral" panose="03090702030407020403" pitchFamily="66" charset="0"/>
              </a:rPr>
              <a:t>Сначала я была только дочкой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16" t="3060" r="43015" b="16721"/>
          <a:stretch/>
        </p:blipFill>
        <p:spPr>
          <a:xfrm>
            <a:off x="8909208" y="389860"/>
            <a:ext cx="3050728" cy="4193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3" t="50709" r="20789" b="14973"/>
          <a:stretch/>
        </p:blipFill>
        <p:spPr>
          <a:xfrm>
            <a:off x="3198636" y="2058682"/>
            <a:ext cx="5436609" cy="3541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6" t="70182" r="42014" b="3983"/>
          <a:stretch/>
        </p:blipFill>
        <p:spPr>
          <a:xfrm rot="4590256">
            <a:off x="112709" y="2015729"/>
            <a:ext cx="3520094" cy="25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06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8640"/>
            <a:ext cx="12192000" cy="7406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istral" panose="03090702030407020403" pitchFamily="66" charset="0"/>
              </a:rPr>
              <a:t>Потом стала женой и мамой.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06" t="4207" r="6211" b="27583"/>
          <a:stretch/>
        </p:blipFill>
        <p:spPr>
          <a:xfrm rot="4683490">
            <a:off x="1275269" y="1551965"/>
            <a:ext cx="3574841" cy="54447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4201" y="1633883"/>
            <a:ext cx="4764373" cy="35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70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8640"/>
            <a:ext cx="12192000" cy="7406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398" y="-249051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Mistral" panose="03090702030407020403" pitchFamily="66" charset="0"/>
              </a:rPr>
              <a:t>А вообще всё это время я ещё воспитатель.</a:t>
            </a:r>
            <a:endParaRPr lang="ru-RU" dirty="0">
              <a:latin typeface="Mistral" panose="03090702030407020403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6" r="16865" b="59965"/>
          <a:stretch/>
        </p:blipFill>
        <p:spPr>
          <a:xfrm>
            <a:off x="299802" y="1690688"/>
            <a:ext cx="4527031" cy="322757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1048" y="850841"/>
            <a:ext cx="4403895" cy="3302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9324" y="3429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57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8640"/>
            <a:ext cx="12192000" cy="74066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269" y="1829117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Mistral" panose="03090702030407020403" pitchFamily="66" charset="0"/>
              </a:rPr>
              <a:t>                        Мои увлечения.</a:t>
            </a:r>
            <a:br>
              <a:rPr lang="ru-RU" sz="5400" dirty="0" smtClean="0">
                <a:latin typeface="Mistral" panose="03090702030407020403" pitchFamily="66" charset="0"/>
              </a:rPr>
            </a:br>
            <a:r>
              <a:rPr lang="ru-RU" sz="5400" dirty="0" smtClean="0">
                <a:latin typeface="Mistral" panose="03090702030407020403" pitchFamily="66" charset="0"/>
              </a:rPr>
              <a:t>Люблю всё красивое.</a:t>
            </a:r>
            <a:br>
              <a:rPr lang="ru-RU" sz="5400" dirty="0" smtClean="0">
                <a:latin typeface="Mistral" panose="03090702030407020403" pitchFamily="66" charset="0"/>
              </a:rPr>
            </a:br>
            <a:r>
              <a:rPr lang="ru-RU" sz="5400" dirty="0" smtClean="0">
                <a:latin typeface="Mistral" panose="03090702030407020403" pitchFamily="66" charset="0"/>
              </a:rPr>
              <a:t>Красиво приготовить покушать.</a:t>
            </a:r>
            <a:br>
              <a:rPr lang="ru-RU" sz="5400" dirty="0" smtClean="0">
                <a:latin typeface="Mistral" panose="03090702030407020403" pitchFamily="66" charset="0"/>
              </a:rPr>
            </a:br>
            <a:r>
              <a:rPr lang="ru-RU" sz="5400" dirty="0" smtClean="0">
                <a:latin typeface="Mistral" panose="03090702030407020403" pitchFamily="66" charset="0"/>
              </a:rPr>
              <a:t>Рукодельничать(Жаль ,что мало времени).</a:t>
            </a:r>
            <a:br>
              <a:rPr lang="ru-RU" sz="5400" dirty="0" smtClean="0">
                <a:latin typeface="Mistral" panose="03090702030407020403" pitchFamily="66" charset="0"/>
              </a:rPr>
            </a:br>
            <a:r>
              <a:rPr lang="ru-RU" sz="5400" dirty="0" smtClean="0">
                <a:latin typeface="Mistral" panose="03090702030407020403" pitchFamily="66" charset="0"/>
              </a:rPr>
              <a:t>Путешествовать.</a:t>
            </a:r>
            <a:endParaRPr lang="ru-RU" sz="5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70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71146"/>
            <a:ext cx="12192000" cy="74291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89" t="2189" r="7800"/>
          <a:stretch/>
        </p:blipFill>
        <p:spPr>
          <a:xfrm>
            <a:off x="7257020" y="111096"/>
            <a:ext cx="3471534" cy="31591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5" r="10026" b="4529"/>
          <a:stretch/>
        </p:blipFill>
        <p:spPr>
          <a:xfrm>
            <a:off x="7257020" y="3524309"/>
            <a:ext cx="3672590" cy="3159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8" r="5194" b="6329"/>
          <a:stretch/>
        </p:blipFill>
        <p:spPr>
          <a:xfrm>
            <a:off x="711715" y="-502324"/>
            <a:ext cx="4651949" cy="3357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6" t="6339" r="13881" b="3169"/>
          <a:stretch/>
        </p:blipFill>
        <p:spPr>
          <a:xfrm>
            <a:off x="1349115" y="3109502"/>
            <a:ext cx="4014549" cy="33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010012"/>
      </p:ext>
    </p:extLst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8640"/>
            <a:ext cx="12192000" cy="7406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8" t="41967" r="17665" b="19344"/>
          <a:stretch/>
        </p:blipFill>
        <p:spPr>
          <a:xfrm rot="5693462">
            <a:off x="-156546" y="1350757"/>
            <a:ext cx="5166863" cy="370257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96" t="5237" r="46467" b="27242"/>
          <a:stretch/>
        </p:blipFill>
        <p:spPr>
          <a:xfrm>
            <a:off x="1673706" y="211932"/>
            <a:ext cx="3712564" cy="57296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3" t="33427" r="29621" b="33567"/>
          <a:stretch/>
        </p:blipFill>
        <p:spPr>
          <a:xfrm>
            <a:off x="3065608" y="1644378"/>
            <a:ext cx="5456420" cy="3661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325" y="1238188"/>
            <a:ext cx="6027405" cy="4520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2465" y="80831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54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528</TotalTime>
  <Words>251</Words>
  <Application>Microsoft Office PowerPoint</Application>
  <PresentationFormat>Произвольный</PresentationFormat>
  <Paragraphs>59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Представляю вашему вниманию визитную карточку воспитателя. Комендантова Елена Григорьевна. МДОУ  «Детский Сад №24 “Золотая рыбка” г. Кимры.</vt:lpstr>
      <vt:lpstr>Слайд 2</vt:lpstr>
      <vt:lpstr>Немного о себе:</vt:lpstr>
      <vt:lpstr>Сначала я была только дочкой</vt:lpstr>
      <vt:lpstr>Потом стала женой и мамой.</vt:lpstr>
      <vt:lpstr>А вообще всё это время я ещё воспитатель.</vt:lpstr>
      <vt:lpstr>                        Мои увлечения. Люблю всё красивое. Красиво приготовить покушать. Рукодельничать(Жаль ,что мало времени). Путешествовать.</vt:lpstr>
      <vt:lpstr>Слайд 8</vt:lpstr>
      <vt:lpstr>Слайд 9</vt:lpstr>
      <vt:lpstr>О себе.</vt:lpstr>
      <vt:lpstr>А теперь о моей работе.</vt:lpstr>
      <vt:lpstr>Организация работы по народной культуре с детьми.      Презентация опыта работы.</vt:lpstr>
      <vt:lpstr>Если крикнет рать святая: «Кинь ты Русь, живи в раю!», Я скажу: «Не надо рая, Дайте родину мою».</vt:lpstr>
      <vt:lpstr>          Цель: Ознакомление с бытом, народными праздниками и культурными особенностями людей на Руси. Задачи -Развивать речь средствами фольклора. -Развивать эмоционально-познавательный интерес к культурному  наследию России. -Расширить и углубить представление детей о жизнедеятельности людей на Руси. -Формирование эстетически-нравственных представлений о Родине средствами русского народного устного творчества -Осуществлять сравнении прошлого и современного укладов жизни русских людей. -Воспитывать уважение отношение к традициям славянской культуры.  </vt:lpstr>
      <vt:lpstr>                        Формы работы:</vt:lpstr>
      <vt:lpstr>Формы проведения занятий.</vt:lpstr>
      <vt:lpstr>Мини-музей “Русская изба”.</vt:lpstr>
      <vt:lpstr>Слайд 18</vt:lpstr>
      <vt:lpstr>Печь греет и варит. Печёт и жарит. Она накормит, обсушит и порадует душу.</vt:lpstr>
      <vt:lpstr>Предметы русского быта.</vt:lpstr>
      <vt:lpstr>Ай, люли, люленьки Прилетели гуленьки, Сели гуля на кровать. Стали гули ворковать, Стала Маша засыпать.</vt:lpstr>
      <vt:lpstr>Устное народное творчество.</vt:lpstr>
      <vt:lpstr>                           Игрушки.</vt:lpstr>
      <vt:lpstr>Обереги.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Если крикнет рать святая: «Кинь ты Русь, живи в раю!», Я скажу: «Не надо рая, Дайте родину мою».</dc:title>
  <dc:creator>dg</dc:creator>
  <cp:lastModifiedBy>StasssiK</cp:lastModifiedBy>
  <cp:revision>61</cp:revision>
  <dcterms:created xsi:type="dcterms:W3CDTF">2014-02-01T14:51:51Z</dcterms:created>
  <dcterms:modified xsi:type="dcterms:W3CDTF">2015-03-17T15:24:48Z</dcterms:modified>
</cp:coreProperties>
</file>